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dewoolk"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p:scale>
          <a:sx n="118" d="100"/>
          <a:sy n="118" d="100"/>
        </p:scale>
        <p:origin x="-1140" y="12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4.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9/5/2017</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9/5/2017</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3661955396"/>
              </p:ext>
            </p:extLst>
          </p:nvPr>
        </p:nvGraphicFramePr>
        <p:xfrm>
          <a:off x="393538" y="420078"/>
          <a:ext cx="7192006" cy="9541115"/>
        </p:xfrm>
        <a:graphic>
          <a:graphicData uri="http://schemas.openxmlformats.org/drawingml/2006/table">
            <a:tbl>
              <a:tblPr firstRow="1" bandRow="1">
                <a:tableStyleId>{2D5ABB26-0587-4C30-8999-92F81FD0307C}</a:tableStyleId>
              </a:tblPr>
              <a:tblGrid>
                <a:gridCol w="1968023">
                  <a:extLst>
                    <a:ext uri="{9D8B030D-6E8A-4147-A177-3AD203B41FA5}">
                      <a16:colId xmlns:a16="http://schemas.microsoft.com/office/drawing/2014/main" xmlns="" val="20000"/>
                    </a:ext>
                  </a:extLst>
                </a:gridCol>
                <a:gridCol w="5223983">
                  <a:extLst>
                    <a:ext uri="{9D8B030D-6E8A-4147-A177-3AD203B41FA5}">
                      <a16:colId xmlns:a16="http://schemas.microsoft.com/office/drawing/2014/main" xmlns=""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xmlns=""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a:solidFill>
                          <a:srgbClr val="231F20"/>
                        </a:solidFill>
                        <a:latin typeface="Franklin Gothic Medium" panose="020B0603020102020204" pitchFamily="34" charset="0"/>
                        <a:cs typeface="Calibri"/>
                      </a:endParaRPr>
                    </a:p>
                    <a:p>
                      <a:pPr marL="196850" marR="186055" indent="0" defTabSz="914400" eaLnBrk="1" fontAlgn="auto" latinLnBrk="0" hangingPunct="1">
                        <a:lnSpc>
                          <a:spcPts val="1800"/>
                        </a:lnSpc>
                        <a:spcBef>
                          <a:spcPts val="825"/>
                        </a:spcBef>
                        <a:spcAft>
                          <a:spcPts val="0"/>
                        </a:spcAft>
                        <a:buClrTx/>
                        <a:buSzTx/>
                        <a:buFontTx/>
                        <a:buNone/>
                        <a:tabLst/>
                        <a:defRPr/>
                      </a:pPr>
                      <a:r>
                        <a:rPr lang="en-US" sz="2000" b="1" spc="35" dirty="0" smtClean="0">
                          <a:solidFill>
                            <a:srgbClr val="231F20"/>
                          </a:solidFill>
                          <a:latin typeface="Franklin Gothic Medium" panose="020B0603020102020204" pitchFamily="34" charset="0"/>
                          <a:cs typeface="Calibri"/>
                        </a:rPr>
                        <a:t>VTrans Employee Retention Study and Knowledge Management Pilot</a:t>
                      </a:r>
                      <a:endParaRPr lang="en-US" sz="2000" dirty="0" smtClean="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xmlns="" val="10001"/>
                  </a:ext>
                </a:extLst>
              </a:tr>
              <a:tr h="145173">
                <a:tc>
                  <a:txBody>
                    <a:bodyPr/>
                    <a:lstStyle/>
                    <a:p>
                      <a:pPr algn="ctr"/>
                      <a:r>
                        <a:rPr lang="en-US" sz="1800" b="1" dirty="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xmlns="" val="10002"/>
                  </a:ext>
                </a:extLst>
              </a:tr>
              <a:tr h="7636116">
                <a:tc>
                  <a:txBody>
                    <a:bodyPr/>
                    <a:lstStyle/>
                    <a:p>
                      <a:pPr>
                        <a:lnSpc>
                          <a:spcPct val="100000"/>
                        </a:lnSpc>
                        <a:spcBef>
                          <a:spcPts val="45"/>
                        </a:spcBef>
                      </a:pPr>
                      <a:endParaRPr lang="en-US" sz="850" dirty="0">
                        <a:latin typeface="Times New Roman"/>
                        <a:cs typeface="Times New Roman"/>
                      </a:endParaRPr>
                    </a:p>
                    <a:p>
                      <a:pPr marL="152400">
                        <a:lnSpc>
                          <a:spcPct val="100000"/>
                        </a:lnSpc>
                        <a:spcBef>
                          <a:spcPts val="5"/>
                        </a:spcBef>
                      </a:pPr>
                      <a:r>
                        <a:rPr lang="en-US" sz="1000" b="1" spc="30" dirty="0">
                          <a:solidFill>
                            <a:srgbClr val="231F20"/>
                          </a:solidFill>
                          <a:latin typeface="Franklin Gothic Book" panose="020B0503020102020204" pitchFamily="34" charset="0"/>
                          <a:cs typeface="Calibri"/>
                        </a:rPr>
                        <a:t>RESEARCH</a:t>
                      </a:r>
                      <a:r>
                        <a:rPr lang="en-US" sz="1000" b="1" spc="-65" dirty="0">
                          <a:solidFill>
                            <a:srgbClr val="231F20"/>
                          </a:solidFill>
                          <a:latin typeface="Franklin Gothic Book" panose="020B0503020102020204" pitchFamily="34" charset="0"/>
                          <a:cs typeface="Calibri"/>
                        </a:rPr>
                        <a:t> </a:t>
                      </a:r>
                      <a:r>
                        <a:rPr lang="en-US" sz="1000" b="1" spc="35" dirty="0">
                          <a:solidFill>
                            <a:srgbClr val="231F20"/>
                          </a:solidFill>
                          <a:latin typeface="Franklin Gothic Book" panose="020B0503020102020204" pitchFamily="34" charset="0"/>
                          <a:cs typeface="Calibri"/>
                        </a:rPr>
                        <a:t>PROJECT</a:t>
                      </a:r>
                      <a:r>
                        <a:rPr lang="en-US" sz="1000" b="1" spc="-100" dirty="0">
                          <a:solidFill>
                            <a:srgbClr val="231F20"/>
                          </a:solidFill>
                          <a:latin typeface="Franklin Gothic Book" panose="020B0503020102020204" pitchFamily="34" charset="0"/>
                          <a:cs typeface="Calibri"/>
                        </a:rPr>
                        <a:t> </a:t>
                      </a:r>
                      <a:r>
                        <a:rPr lang="en-US" sz="1000" b="1" spc="30" dirty="0" smtClean="0">
                          <a:solidFill>
                            <a:srgbClr val="231F20"/>
                          </a:solidFill>
                          <a:latin typeface="Franklin Gothic Book" panose="020B0503020102020204" pitchFamily="34" charset="0"/>
                          <a:cs typeface="Calibri"/>
                        </a:rPr>
                        <a:t>TITLE</a:t>
                      </a:r>
                    </a:p>
                    <a:p>
                      <a:pPr marL="152400">
                        <a:lnSpc>
                          <a:spcPct val="100000"/>
                        </a:lnSpc>
                        <a:spcBef>
                          <a:spcPts val="5"/>
                        </a:spcBef>
                      </a:pPr>
                      <a:r>
                        <a:rPr lang="en-US" sz="1050" i="1" spc="-15" dirty="0" smtClean="0">
                          <a:solidFill>
                            <a:srgbClr val="231F20"/>
                          </a:solidFill>
                          <a:latin typeface="Palatino Linotype" panose="02040502050505030304" pitchFamily="18" charset="0"/>
                          <a:cs typeface="Calibri"/>
                        </a:rPr>
                        <a:t>VTrans Employee Retention Study and Knowledge Management Pilot</a:t>
                      </a:r>
                      <a:endParaRPr lang="en-US" sz="1100" dirty="0" smtClean="0">
                        <a:latin typeface="Times New Roman"/>
                        <a:cs typeface="Times New Roman"/>
                      </a:endParaRPr>
                    </a:p>
                    <a:p>
                      <a:pPr marL="152400">
                        <a:lnSpc>
                          <a:spcPct val="100000"/>
                        </a:lnSpc>
                        <a:spcBef>
                          <a:spcPts val="600"/>
                        </a:spcBef>
                      </a:pPr>
                      <a:r>
                        <a:rPr lang="en-US" sz="1050" b="1" dirty="0" smtClean="0">
                          <a:solidFill>
                            <a:srgbClr val="231F20"/>
                          </a:solidFill>
                          <a:latin typeface="Franklin Gothic Book" panose="020B0503020102020204" pitchFamily="34" charset="0"/>
                          <a:cs typeface="Calibri"/>
                        </a:rPr>
                        <a:t>STUDY</a:t>
                      </a:r>
                      <a:r>
                        <a:rPr lang="en-US" sz="1050" b="1" spc="-150" dirty="0" smtClean="0">
                          <a:solidFill>
                            <a:srgbClr val="231F20"/>
                          </a:solidFill>
                          <a:latin typeface="Franklin Gothic Book" panose="020B0503020102020204" pitchFamily="34" charset="0"/>
                          <a:cs typeface="Calibri"/>
                        </a:rPr>
                        <a:t> </a:t>
                      </a:r>
                      <a:r>
                        <a:rPr lang="en-US" sz="1050" b="1" spc="-10" dirty="0">
                          <a:solidFill>
                            <a:srgbClr val="231F20"/>
                          </a:solidFill>
                          <a:latin typeface="Franklin Gothic Book" panose="020B0503020102020204" pitchFamily="34" charset="0"/>
                          <a:cs typeface="Calibri"/>
                        </a:rPr>
                        <a:t>TIMELINE</a:t>
                      </a:r>
                      <a:endParaRPr lang="en-US" sz="1050" dirty="0">
                        <a:latin typeface="Franklin Gothic Book" panose="020B0503020102020204" pitchFamily="34" charset="0"/>
                        <a:cs typeface="Calibri"/>
                      </a:endParaRPr>
                    </a:p>
                    <a:p>
                      <a:pPr marL="152400" marR="0" indent="0" defTabSz="914400" eaLnBrk="1" fontAlgn="auto" latinLnBrk="0" hangingPunct="1">
                        <a:lnSpc>
                          <a:spcPct val="100000"/>
                        </a:lnSpc>
                        <a:spcBef>
                          <a:spcPts val="240"/>
                        </a:spcBef>
                        <a:spcAft>
                          <a:spcPts val="0"/>
                        </a:spcAft>
                        <a:buClrTx/>
                        <a:buSzTx/>
                        <a:buFontTx/>
                        <a:buNone/>
                        <a:tabLst/>
                        <a:defRPr/>
                      </a:pPr>
                      <a:r>
                        <a:rPr lang="en-US" sz="850" spc="-10" dirty="0" smtClean="0">
                          <a:solidFill>
                            <a:srgbClr val="231F20"/>
                          </a:solidFill>
                          <a:latin typeface="Palatino Linotype" panose="02040502050505030304" pitchFamily="18" charset="0"/>
                          <a:cs typeface="Calibri"/>
                        </a:rPr>
                        <a:t>October 2016 – </a:t>
                      </a:r>
                      <a:r>
                        <a:rPr lang="en-US" sz="850" spc="-10" baseline="0" dirty="0" smtClean="0">
                          <a:solidFill>
                            <a:srgbClr val="231F20"/>
                          </a:solidFill>
                          <a:latin typeface="Palatino Linotype" panose="02040502050505030304" pitchFamily="18" charset="0"/>
                          <a:cs typeface="Calibri"/>
                        </a:rPr>
                        <a:t> September 2018</a:t>
                      </a:r>
                      <a:endParaRPr lang="en-US" sz="850" dirty="0" smtClean="0">
                        <a:latin typeface="Franklin Gothic Medium" panose="020B0603020102020204" pitchFamily="34" charset="0"/>
                        <a:cs typeface="Calibri"/>
                      </a:endParaRPr>
                    </a:p>
                    <a:p>
                      <a:pPr>
                        <a:lnSpc>
                          <a:spcPct val="100000"/>
                        </a:lnSpc>
                        <a:spcBef>
                          <a:spcPts val="50"/>
                        </a:spcBef>
                      </a:pPr>
                      <a:endParaRPr lang="en-US" sz="850" dirty="0" smtClean="0">
                        <a:latin typeface="Franklin Gothic Book" panose="020B0503020102020204" pitchFamily="34" charset="0"/>
                        <a:cs typeface="Times New Roman"/>
                      </a:endParaRPr>
                    </a:p>
                    <a:p>
                      <a:pPr marL="152400">
                        <a:lnSpc>
                          <a:spcPct val="100000"/>
                        </a:lnSpc>
                      </a:pPr>
                      <a:r>
                        <a:rPr lang="en-US" sz="1000" b="1" spc="15" dirty="0" smtClean="0">
                          <a:solidFill>
                            <a:srgbClr val="231F20"/>
                          </a:solidFill>
                          <a:latin typeface="Franklin Gothic Book" panose="020B0503020102020204" pitchFamily="34" charset="0"/>
                          <a:cs typeface="Calibri"/>
                        </a:rPr>
                        <a:t>PRINCIPAL</a:t>
                      </a:r>
                      <a:r>
                        <a:rPr lang="en-US" sz="1000" b="1" spc="-90" dirty="0" smtClean="0">
                          <a:solidFill>
                            <a:srgbClr val="231F20"/>
                          </a:solidFill>
                          <a:latin typeface="Franklin Gothic Book" panose="020B0503020102020204" pitchFamily="34" charset="0"/>
                          <a:cs typeface="Calibri"/>
                        </a:rPr>
                        <a:t> </a:t>
                      </a:r>
                      <a:r>
                        <a:rPr lang="en-US" sz="1000" b="1" spc="10" dirty="0">
                          <a:solidFill>
                            <a:srgbClr val="231F20"/>
                          </a:solidFill>
                          <a:latin typeface="Franklin Gothic Book" panose="020B0503020102020204" pitchFamily="34" charset="0"/>
                          <a:cs typeface="Calibri"/>
                        </a:rPr>
                        <a:t>INVESTIGATOR</a:t>
                      </a:r>
                      <a:endParaRPr lang="en-US" sz="1000" dirty="0">
                        <a:latin typeface="Franklin Gothic Book" panose="020B0503020102020204" pitchFamily="34" charset="0"/>
                        <a:cs typeface="Calibri"/>
                      </a:endParaRPr>
                    </a:p>
                    <a:p>
                      <a:pPr marL="152400" marR="0" indent="0" defTabSz="914400" eaLnBrk="1" fontAlgn="auto" latinLnBrk="0" hangingPunct="1">
                        <a:lnSpc>
                          <a:spcPct val="100000"/>
                        </a:lnSpc>
                        <a:spcBef>
                          <a:spcPts val="300"/>
                        </a:spcBef>
                        <a:spcAft>
                          <a:spcPts val="0"/>
                        </a:spcAft>
                        <a:buClrTx/>
                        <a:buSzTx/>
                        <a:buFontTx/>
                        <a:buNone/>
                        <a:tabLst/>
                        <a:defRPr/>
                      </a:pPr>
                      <a:r>
                        <a:rPr lang="en-US" sz="800" spc="-20" dirty="0" smtClean="0">
                          <a:solidFill>
                            <a:srgbClr val="231F20"/>
                          </a:solidFill>
                          <a:latin typeface="Palatino Linotype" panose="02040502050505030304" pitchFamily="18" charset="0"/>
                          <a:cs typeface="Calibri"/>
                        </a:rPr>
                        <a:t>Glenn McRae, UVM, Carol</a:t>
                      </a:r>
                      <a:r>
                        <a:rPr lang="en-US" sz="800" spc="-20" baseline="0" dirty="0" smtClean="0">
                          <a:solidFill>
                            <a:srgbClr val="231F20"/>
                          </a:solidFill>
                          <a:latin typeface="Palatino Linotype" panose="02040502050505030304" pitchFamily="18" charset="0"/>
                          <a:cs typeface="Calibri"/>
                        </a:rPr>
                        <a:t> Vallett &amp; Jennifer Jewiss</a:t>
                      </a:r>
                      <a:endParaRPr lang="en-US" sz="850" dirty="0" smtClean="0">
                        <a:latin typeface="Times New Roman"/>
                        <a:cs typeface="Times New Roman"/>
                      </a:endParaRPr>
                    </a:p>
                    <a:p>
                      <a:pPr marL="152400">
                        <a:lnSpc>
                          <a:spcPct val="100000"/>
                        </a:lnSpc>
                      </a:pPr>
                      <a:endParaRPr lang="en-US" sz="1050" b="1" spc="-120" dirty="0">
                        <a:solidFill>
                          <a:srgbClr val="231F20"/>
                        </a:solidFill>
                        <a:latin typeface="Calibri"/>
                        <a:cs typeface="Calibri"/>
                      </a:endParaRPr>
                    </a:p>
                    <a:p>
                      <a:pPr marL="152400">
                        <a:lnSpc>
                          <a:spcPct val="100000"/>
                        </a:lnSpc>
                      </a:pPr>
                      <a:r>
                        <a:rPr lang="en-US" sz="1050" b="1" spc="-120" dirty="0">
                          <a:solidFill>
                            <a:srgbClr val="231F20"/>
                          </a:solidFill>
                          <a:latin typeface="Franklin Gothic Book" panose="020B0503020102020204" pitchFamily="34" charset="0"/>
                          <a:cs typeface="Calibri"/>
                        </a:rPr>
                        <a:t>VTRANS  </a:t>
                      </a:r>
                      <a:r>
                        <a:rPr lang="en-US" sz="1050" b="1" spc="-10" dirty="0">
                          <a:solidFill>
                            <a:srgbClr val="231F20"/>
                          </a:solidFill>
                          <a:latin typeface="Franklin Gothic Book" panose="020B0503020102020204" pitchFamily="34" charset="0"/>
                          <a:cs typeface="Calibri"/>
                        </a:rPr>
                        <a:t>CONTACT(S)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baseline="0" dirty="0">
                          <a:solidFill>
                            <a:srgbClr val="231F20"/>
                          </a:solidFill>
                          <a:latin typeface="Palatino Linotype" panose="02040502050505030304" pitchFamily="18" charset="0"/>
                          <a:ea typeface="+mn-ea"/>
                          <a:cs typeface="Calibri"/>
                        </a:rPr>
                        <a:t>Dr. Emily Parkany, P.E</a:t>
                      </a:r>
                      <a:r>
                        <a:rPr lang="en-US" sz="900" spc="-20" baseline="0" dirty="0" smtClean="0">
                          <a:solidFill>
                            <a:srgbClr val="231F20"/>
                          </a:solidFill>
                          <a:latin typeface="Palatino Linotype" panose="02040502050505030304" pitchFamily="18" charset="0"/>
                          <a:ea typeface="+mn-ea"/>
                          <a:cs typeface="Calibri"/>
                        </a:rPr>
                        <a:t>., </a:t>
                      </a:r>
                      <a:r>
                        <a:rPr lang="en-US" sz="900" spc="-20" dirty="0" smtClean="0">
                          <a:solidFill>
                            <a:srgbClr val="231F20"/>
                          </a:solidFill>
                          <a:latin typeface="Palatino Linotype" panose="02040502050505030304" pitchFamily="18" charset="0"/>
                          <a:cs typeface="Calibri"/>
                        </a:rPr>
                        <a:t>Scott Rogers, Colleen Montague, Heidi</a:t>
                      </a:r>
                      <a:r>
                        <a:rPr lang="en-US" sz="900" spc="-20" baseline="0" dirty="0" smtClean="0">
                          <a:solidFill>
                            <a:srgbClr val="231F20"/>
                          </a:solidFill>
                          <a:latin typeface="Palatino Linotype" panose="02040502050505030304" pitchFamily="18" charset="0"/>
                          <a:cs typeface="Calibri"/>
                        </a:rPr>
                        <a:t> </a:t>
                      </a:r>
                      <a:r>
                        <a:rPr lang="en-US" sz="900" spc="-20" baseline="0" dirty="0" err="1" smtClean="0">
                          <a:solidFill>
                            <a:srgbClr val="231F20"/>
                          </a:solidFill>
                          <a:latin typeface="Palatino Linotype" panose="02040502050505030304" pitchFamily="18" charset="0"/>
                          <a:cs typeface="Calibri"/>
                        </a:rPr>
                        <a:t>Dimick</a:t>
                      </a:r>
                      <a:r>
                        <a:rPr lang="en-US" sz="900" spc="-20" baseline="0" dirty="0" smtClean="0">
                          <a:solidFill>
                            <a:srgbClr val="231F20"/>
                          </a:solidFill>
                          <a:latin typeface="Palatino Linotype" panose="02040502050505030304" pitchFamily="18" charset="0"/>
                          <a:cs typeface="Calibri"/>
                        </a:rPr>
                        <a:t>, Christine Hetzel, Michele </a:t>
                      </a:r>
                      <a:r>
                        <a:rPr lang="en-US" sz="900" spc="-20" baseline="0" dirty="0" err="1" smtClean="0">
                          <a:solidFill>
                            <a:srgbClr val="231F20"/>
                          </a:solidFill>
                          <a:latin typeface="Palatino Linotype" panose="02040502050505030304" pitchFamily="18" charset="0"/>
                          <a:cs typeface="Calibri"/>
                        </a:rPr>
                        <a:t>Boomhower</a:t>
                      </a:r>
                      <a:r>
                        <a:rPr lang="en-US" sz="900" spc="-20" baseline="0" dirty="0" smtClean="0">
                          <a:solidFill>
                            <a:srgbClr val="231F20"/>
                          </a:solidFill>
                          <a:latin typeface="Palatino Linotype" panose="02040502050505030304" pitchFamily="18" charset="0"/>
                          <a:cs typeface="Calibri"/>
                        </a:rPr>
                        <a:t>, Lori </a:t>
                      </a:r>
                      <a:r>
                        <a:rPr lang="en-US" sz="900" spc="-20" baseline="0" dirty="0" err="1" smtClean="0">
                          <a:solidFill>
                            <a:srgbClr val="231F20"/>
                          </a:solidFill>
                          <a:latin typeface="Palatino Linotype" panose="02040502050505030304" pitchFamily="18" charset="0"/>
                          <a:cs typeface="Calibri"/>
                        </a:rPr>
                        <a:t>Valburn</a:t>
                      </a:r>
                      <a:r>
                        <a:rPr lang="en-US" sz="900" spc="-20" baseline="0" dirty="0" smtClean="0">
                          <a:solidFill>
                            <a:srgbClr val="231F20"/>
                          </a:solidFill>
                          <a:latin typeface="Palatino Linotype" panose="02040502050505030304" pitchFamily="18" charset="0"/>
                          <a:cs typeface="Calibri"/>
                        </a:rPr>
                        <a:t>, Wayne </a:t>
                      </a:r>
                      <a:r>
                        <a:rPr lang="en-US" sz="900" spc="-20" baseline="0" dirty="0" err="1" smtClean="0">
                          <a:solidFill>
                            <a:srgbClr val="231F20"/>
                          </a:solidFill>
                          <a:latin typeface="Palatino Linotype" panose="02040502050505030304" pitchFamily="18" charset="0"/>
                          <a:cs typeface="Calibri"/>
                        </a:rPr>
                        <a:t>Gammell</a:t>
                      </a:r>
                      <a:r>
                        <a:rPr lang="en-US" sz="900" spc="-20" baseline="0" dirty="0" smtClean="0">
                          <a:solidFill>
                            <a:srgbClr val="231F20"/>
                          </a:solidFill>
                          <a:latin typeface="Palatino Linotype" panose="02040502050505030304" pitchFamily="18" charset="0"/>
                          <a:cs typeface="Calibri"/>
                        </a:rPr>
                        <a:t>. Wanda </a:t>
                      </a:r>
                      <a:r>
                        <a:rPr lang="en-US" sz="900" spc="-20" baseline="0" dirty="0" err="1" smtClean="0">
                          <a:solidFill>
                            <a:srgbClr val="231F20"/>
                          </a:solidFill>
                          <a:latin typeface="Palatino Linotype" panose="02040502050505030304" pitchFamily="18" charset="0"/>
                          <a:cs typeface="Calibri"/>
                        </a:rPr>
                        <a:t>Minnoli</a:t>
                      </a:r>
                      <a:r>
                        <a:rPr lang="en-US" sz="900" spc="-20" baseline="0" dirty="0" smtClean="0">
                          <a:solidFill>
                            <a:srgbClr val="231F20"/>
                          </a:solidFill>
                          <a:latin typeface="Palatino Linotype" panose="02040502050505030304" pitchFamily="18" charset="0"/>
                          <a:cs typeface="Calibri"/>
                        </a:rPr>
                        <a:t>, Sommer </a:t>
                      </a:r>
                      <a:r>
                        <a:rPr lang="en-US" sz="900" spc="-20" baseline="0" dirty="0" err="1" smtClean="0">
                          <a:solidFill>
                            <a:srgbClr val="231F20"/>
                          </a:solidFill>
                          <a:latin typeface="Palatino Linotype" panose="02040502050505030304" pitchFamily="18" charset="0"/>
                          <a:cs typeface="Calibri"/>
                        </a:rPr>
                        <a:t>Bucossi</a:t>
                      </a:r>
                      <a:endParaRPr lang="en-US" sz="850" spc="-35" dirty="0">
                        <a:solidFill>
                          <a:srgbClr val="231F20"/>
                        </a:solidFill>
                        <a:latin typeface="Calibri"/>
                        <a:ea typeface="+mn-ea"/>
                        <a:cs typeface="Calibri"/>
                      </a:endParaRPr>
                    </a:p>
                    <a:p>
                      <a:pPr>
                        <a:lnSpc>
                          <a:spcPct val="100000"/>
                        </a:lnSpc>
                        <a:spcBef>
                          <a:spcPts val="30"/>
                        </a:spcBef>
                      </a:pPr>
                      <a:endParaRPr lang="en-US" sz="1000" dirty="0">
                        <a:latin typeface="Franklin Gothic Book" panose="020B0503020102020204" pitchFamily="34" charset="0"/>
                        <a:cs typeface="Times New Roman"/>
                      </a:endParaRPr>
                    </a:p>
                    <a:p>
                      <a:pPr marL="152400">
                        <a:lnSpc>
                          <a:spcPct val="100000"/>
                        </a:lnSpc>
                      </a:pPr>
                      <a:r>
                        <a:rPr lang="en-US" sz="1050" b="1" spc="-30" dirty="0">
                          <a:solidFill>
                            <a:srgbClr val="231F20"/>
                          </a:solidFill>
                          <a:latin typeface="Franklin Gothic Book" panose="020B0503020102020204" pitchFamily="34" charset="0"/>
                          <a:cs typeface="Calibri"/>
                        </a:rPr>
                        <a:t>MORE</a:t>
                      </a:r>
                      <a:r>
                        <a:rPr lang="en-US" sz="1050" b="1" spc="-110" dirty="0">
                          <a:solidFill>
                            <a:srgbClr val="231F20"/>
                          </a:solidFill>
                          <a:latin typeface="Franklin Gothic Book" panose="020B0503020102020204" pitchFamily="34" charset="0"/>
                          <a:cs typeface="Calibri"/>
                        </a:rPr>
                        <a:t> </a:t>
                      </a:r>
                      <a:r>
                        <a:rPr lang="en-US" sz="1050" b="1" spc="-25" dirty="0" smtClean="0">
                          <a:solidFill>
                            <a:srgbClr val="231F20"/>
                          </a:solidFill>
                          <a:latin typeface="Franklin Gothic Book" panose="020B0503020102020204" pitchFamily="34" charset="0"/>
                          <a:cs typeface="Calibri"/>
                        </a:rPr>
                        <a:t>INFORMATION</a:t>
                      </a:r>
                      <a:endParaRPr lang="en-US" sz="850" dirty="0">
                        <a:latin typeface="Times New Roman"/>
                        <a:cs typeface="Times New Roman"/>
                      </a:endParaRPr>
                    </a:p>
                    <a:p>
                      <a:pPr marL="152400" marR="154940">
                        <a:lnSpc>
                          <a:spcPts val="1000"/>
                        </a:lnSpc>
                        <a:spcBef>
                          <a:spcPts val="290"/>
                        </a:spcBef>
                      </a:pPr>
                      <a:endParaRPr lang="en-US" sz="850" dirty="0">
                        <a:latin typeface="Palatino Linotype" panose="02040502050505030304" pitchFamily="18" charset="0"/>
                        <a:cs typeface="Times New Roman"/>
                      </a:endParaRPr>
                    </a:p>
                    <a:p>
                      <a:pPr marL="152400" marR="154940">
                        <a:lnSpc>
                          <a:spcPts val="1000"/>
                        </a:lnSpc>
                        <a:spcBef>
                          <a:spcPts val="290"/>
                        </a:spcBef>
                      </a:pPr>
                      <a:r>
                        <a:rPr lang="en-US" sz="850" dirty="0">
                          <a:latin typeface="Palatino Linotype" panose="02040502050505030304" pitchFamily="18" charset="0"/>
                          <a:cs typeface="Times New Roman"/>
                        </a:rPr>
                        <a:t>This fact sheet</a:t>
                      </a:r>
                      <a:r>
                        <a:rPr lang="en-US" sz="850" baseline="0" dirty="0">
                          <a:latin typeface="Palatino Linotype" panose="02040502050505030304" pitchFamily="18" charset="0"/>
                          <a:cs typeface="Times New Roman"/>
                        </a:rPr>
                        <a:t> was prepared for the 2017 VTrans Research Symposium &amp; STIC Annual Meeting held </a:t>
                      </a:r>
                      <a:r>
                        <a:rPr lang="en-US" sz="850" b="1" baseline="0" dirty="0">
                          <a:latin typeface="Palatino Linotype" panose="02040502050505030304" pitchFamily="18" charset="0"/>
                          <a:cs typeface="Times New Roman"/>
                        </a:rPr>
                        <a:t>on September 28, 2017</a:t>
                      </a:r>
                      <a:r>
                        <a:rPr lang="en-US" sz="850" baseline="0" dirty="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Fact sheets can be found for additional projects featured at the 2017 Symposium at </a:t>
                      </a:r>
                      <a:r>
                        <a:rPr lang="en-US" sz="850" baseline="0" dirty="0">
                          <a:latin typeface="Palatino Linotype" panose="02040502050505030304" pitchFamily="18" charset="0"/>
                          <a:cs typeface="Times New Roman"/>
                          <a:hlinkClick r:id="rId2"/>
                        </a:rPr>
                        <a:t>http://vtrans.vermont.gov/planning/research/2017symposium</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Additional information about the </a:t>
                      </a:r>
                      <a:r>
                        <a:rPr lang="en-US" sz="850" b="1" baseline="0" dirty="0">
                          <a:latin typeface="Palatino Linotype" panose="02040502050505030304" pitchFamily="18" charset="0"/>
                          <a:cs typeface="Times New Roman"/>
                        </a:rPr>
                        <a:t>VTrans Research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3"/>
                        </a:rPr>
                        <a:t>http://vtrans.vermont.gov/planning/research</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a:latin typeface="Palatino Linotype" panose="02040502050505030304" pitchFamily="18" charset="0"/>
                          <a:cs typeface="Times New Roman"/>
                        </a:rPr>
                        <a:t>Additional information about the </a:t>
                      </a:r>
                      <a:r>
                        <a:rPr lang="en-US" sz="850" b="1" baseline="0" dirty="0">
                          <a:latin typeface="Palatino Linotype" panose="02040502050505030304" pitchFamily="18" charset="0"/>
                          <a:cs typeface="Times New Roman"/>
                        </a:rPr>
                        <a:t>VTrans STIC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4"/>
                        </a:rPr>
                        <a:t>http://vtrans.vermont.gov/boards-councils/stic</a:t>
                      </a:r>
                      <a:r>
                        <a:rPr lang="en-US" sz="850" baseline="0" dirty="0">
                          <a:latin typeface="Palatino Linotype" panose="02040502050505030304" pitchFamily="18" charset="0"/>
                          <a:cs typeface="Times New Roman"/>
                        </a:rPr>
                        <a:t>  </a:t>
                      </a:r>
                      <a:endParaRPr lang="en-US"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Significance</a:t>
                      </a:r>
                      <a:r>
                        <a:rPr lang="en-US" sz="1400" b="1" spc="20" baseline="0" dirty="0" smtClean="0">
                          <a:solidFill>
                            <a:srgbClr val="231F20"/>
                          </a:solidFill>
                          <a:latin typeface="Franklin Gothic Book" panose="020B0503020102020204" pitchFamily="34" charset="0"/>
                          <a:cs typeface="Calibri"/>
                        </a:rPr>
                        <a:t> of the Project </a:t>
                      </a:r>
                    </a:p>
                    <a:p>
                      <a:pPr marL="70485" marR="0" indent="0" algn="l" defTabSz="914400" eaLnBrk="1" fontAlgn="auto" latinLnBrk="0" hangingPunct="1">
                        <a:lnSpc>
                          <a:spcPct val="100000"/>
                        </a:lnSpc>
                        <a:spcBef>
                          <a:spcPts val="65"/>
                        </a:spcBef>
                        <a:spcAft>
                          <a:spcPts val="0"/>
                        </a:spcAft>
                        <a:buClrTx/>
                        <a:buSzTx/>
                        <a:buFontTx/>
                        <a:buNone/>
                        <a:tabLst/>
                        <a:defRPr/>
                      </a:pPr>
                      <a:r>
                        <a:rPr lang="en-US" sz="1000" dirty="0" smtClean="0">
                          <a:solidFill>
                            <a:schemeClr val="tx1"/>
                          </a:solidFill>
                          <a:effectLst/>
                          <a:latin typeface="+mn-lt"/>
                          <a:ea typeface="+mn-ea"/>
                          <a:cs typeface="+mn-cs"/>
                        </a:rPr>
                        <a:t>Employee retention is a critical issue for organizations of all types, and public sector groups such as VTrans are no exception.  Not only can the costs of recruitment, training and orientation be</a:t>
                      </a:r>
                      <a:r>
                        <a:rPr lang="en-US" sz="1000" baseline="0" dirty="0" smtClean="0">
                          <a:solidFill>
                            <a:schemeClr val="tx1"/>
                          </a:solidFill>
                          <a:effectLst/>
                          <a:latin typeface="+mn-lt"/>
                          <a:ea typeface="+mn-ea"/>
                          <a:cs typeface="+mn-cs"/>
                        </a:rPr>
                        <a:t> costly,</a:t>
                      </a:r>
                      <a:r>
                        <a:rPr lang="en-US" sz="1000" i="1" baseline="0" dirty="0" smtClean="0">
                          <a:solidFill>
                            <a:schemeClr val="tx1"/>
                          </a:solidFill>
                          <a:effectLst/>
                          <a:latin typeface="+mn-lt"/>
                          <a:ea typeface="+mn-ea"/>
                          <a:cs typeface="+mn-cs"/>
                        </a:rPr>
                        <a:t> </a:t>
                      </a:r>
                      <a:r>
                        <a:rPr lang="en-US" sz="1000" dirty="0" smtClean="0">
                          <a:solidFill>
                            <a:schemeClr val="tx1"/>
                          </a:solidFill>
                          <a:effectLst/>
                          <a:latin typeface="+mn-lt"/>
                          <a:ea typeface="+mn-ea"/>
                          <a:cs typeface="+mn-cs"/>
                        </a:rPr>
                        <a:t>but work disruption and loss of organizational memory can impact organization performance.  In a 2015 focus group VTrans leaders expressed concern about a variety of human resource related issues including recruitment, supervision, knowledge management, and succession planning.  Retention was an underlying thread to much of this conversation including the relationship of retention to good supervision and career path development. Workforce retention and Knowledge Management ( KM) does not follow a “one size fits all” approach and there is no magic formula for eliminating employee turnover.  Too often, organizational leaders identify and attempt to fix what is perceived to be the retention problem, without a solid base of understanding.  An individualized organizational approach, based on systematic and evidence-based methods can best determine the real state of retention and KM at VTrans.  This understanding, along with VTrans leadership involvement, can then lead to the development of specific action steps that can be put in place at VTrans in order to impact the broader aspects of both talent and knowledge management.  KM practices in turn will help proactively manage workforce transitions.  </a:t>
                      </a:r>
                      <a:endParaRPr lang="en-US" sz="1000" i="1" dirty="0">
                        <a:latin typeface="Palatino Linotype" panose="02040502050505030304" pitchFamily="18" charset="0"/>
                        <a:cs typeface="Garamond"/>
                      </a:endParaRPr>
                    </a:p>
                    <a:p>
                      <a:pPr marL="70485" marR="1379855" algn="just">
                        <a:lnSpc>
                          <a:spcPts val="1210"/>
                        </a:lnSpc>
                        <a:spcBef>
                          <a:spcPts val="960"/>
                        </a:spcBef>
                      </a:pPr>
                      <a:r>
                        <a:rPr lang="en-US" sz="1400" b="1" i="0" spc="20" dirty="0">
                          <a:solidFill>
                            <a:srgbClr val="231F20"/>
                          </a:solidFill>
                          <a:latin typeface="Franklin Gothic Book" panose="020B0503020102020204" pitchFamily="34" charset="0"/>
                          <a:cs typeface="Calibri"/>
                        </a:rPr>
                        <a:t>Methodology</a:t>
                      </a:r>
                      <a:r>
                        <a:rPr lang="en-US" sz="1400" b="1" i="0" spc="20" baseline="0" dirty="0">
                          <a:solidFill>
                            <a:srgbClr val="231F20"/>
                          </a:solidFill>
                          <a:latin typeface="Franklin Gothic Book" panose="020B0503020102020204" pitchFamily="34" charset="0"/>
                          <a:cs typeface="Calibri"/>
                        </a:rPr>
                        <a:t> </a:t>
                      </a:r>
                      <a:endParaRPr lang="en-US" sz="1400" b="1" i="0" spc="20" baseline="0" dirty="0" smtClean="0">
                        <a:solidFill>
                          <a:srgbClr val="231F20"/>
                        </a:solidFill>
                        <a:latin typeface="Franklin Gothic Book" panose="020B0503020102020204" pitchFamily="34" charset="0"/>
                        <a:cs typeface="Calibri"/>
                      </a:endParaRPr>
                    </a:p>
                    <a:p>
                      <a:pPr marL="299085" marR="1379855" indent="-228600" algn="just">
                        <a:lnSpc>
                          <a:spcPct val="100000"/>
                        </a:lnSpc>
                        <a:spcBef>
                          <a:spcPts val="0"/>
                        </a:spcBef>
                        <a:buFont typeface="+mj-lt"/>
                        <a:buAutoNum type="arabicPeriod"/>
                      </a:pPr>
                      <a:r>
                        <a:rPr lang="en-US" sz="1000" b="0" spc="20" baseline="0" dirty="0" smtClean="0">
                          <a:solidFill>
                            <a:srgbClr val="231F20"/>
                          </a:solidFill>
                          <a:latin typeface="+mn-lt"/>
                          <a:cs typeface="Calibri"/>
                        </a:rPr>
                        <a:t>Turnover data analysis (FY 2016)</a:t>
                      </a:r>
                    </a:p>
                    <a:p>
                      <a:pPr marL="299085" marR="1379855" indent="-228600" algn="just">
                        <a:lnSpc>
                          <a:spcPct val="100000"/>
                        </a:lnSpc>
                        <a:spcBef>
                          <a:spcPts val="0"/>
                        </a:spcBef>
                        <a:buFont typeface="+mj-lt"/>
                        <a:buAutoNum type="arabicPeriod"/>
                      </a:pPr>
                      <a:r>
                        <a:rPr lang="en-US" sz="1000" b="0" spc="20" baseline="0" dirty="0" smtClean="0">
                          <a:solidFill>
                            <a:srgbClr val="231F20"/>
                          </a:solidFill>
                          <a:latin typeface="+mn-lt"/>
                          <a:cs typeface="Calibri"/>
                        </a:rPr>
                        <a:t>Initial focus groups (TAC members; MOB supervisors; MOB        employees; Rail, IT &amp; Lab supervisors) n=32 participants</a:t>
                      </a:r>
                    </a:p>
                    <a:p>
                      <a:pPr marL="299085" marR="1379855" indent="-228600" algn="just">
                        <a:lnSpc>
                          <a:spcPct val="100000"/>
                        </a:lnSpc>
                        <a:spcBef>
                          <a:spcPts val="0"/>
                        </a:spcBef>
                        <a:buFont typeface="+mj-lt"/>
                        <a:buAutoNum type="arabicPeriod"/>
                      </a:pPr>
                      <a:r>
                        <a:rPr lang="en-US" sz="1000" b="0" spc="20" baseline="0" dirty="0" smtClean="0">
                          <a:solidFill>
                            <a:srgbClr val="231F20"/>
                          </a:solidFill>
                          <a:latin typeface="+mn-lt"/>
                          <a:cs typeface="Calibri"/>
                        </a:rPr>
                        <a:t>Employee focus groups by Age and Years of Service (age: 19 to 25, 26 to 35 years; Years of Service:  less than 2 years,  2 to 5 years, 6 to 8 years) n=25 participants</a:t>
                      </a:r>
                    </a:p>
                    <a:p>
                      <a:pPr marL="299085" marR="1379855" indent="-228600" algn="just">
                        <a:lnSpc>
                          <a:spcPct val="100000"/>
                        </a:lnSpc>
                        <a:spcBef>
                          <a:spcPts val="0"/>
                        </a:spcBef>
                        <a:buFont typeface="+mj-lt"/>
                        <a:buAutoNum type="arabicPeriod"/>
                      </a:pPr>
                      <a:r>
                        <a:rPr lang="en-US" sz="1000" b="0" spc="20" baseline="0" dirty="0" smtClean="0">
                          <a:solidFill>
                            <a:srgbClr val="231F20"/>
                          </a:solidFill>
                          <a:latin typeface="+mn-lt"/>
                          <a:cs typeface="Calibri"/>
                        </a:rPr>
                        <a:t>KM Litmus test, n=45 respondents (managers)</a:t>
                      </a:r>
                    </a:p>
                    <a:p>
                      <a:pPr marL="299085" marR="1379855" indent="-228600" algn="just">
                        <a:lnSpc>
                          <a:spcPct val="100000"/>
                        </a:lnSpc>
                        <a:spcBef>
                          <a:spcPts val="0"/>
                        </a:spcBef>
                        <a:buFont typeface="+mj-lt"/>
                        <a:buAutoNum type="arabicPeriod"/>
                      </a:pPr>
                      <a:r>
                        <a:rPr lang="en-US" sz="1000" b="0" spc="20" baseline="0" dirty="0" smtClean="0">
                          <a:solidFill>
                            <a:srgbClr val="231F20"/>
                          </a:solidFill>
                          <a:latin typeface="+mn-lt"/>
                          <a:cs typeface="Calibri"/>
                        </a:rPr>
                        <a:t>KM In-depth Assessment (Technical Services, Structures, DMV (selected individuals)) n=61 respondents</a:t>
                      </a:r>
                    </a:p>
                    <a:p>
                      <a:pPr marL="299085" marR="1379855" indent="-228600" algn="just">
                        <a:lnSpc>
                          <a:spcPct val="100000"/>
                        </a:lnSpc>
                        <a:spcBef>
                          <a:spcPts val="0"/>
                        </a:spcBef>
                        <a:buFont typeface="+mj-lt"/>
                        <a:buAutoNum type="arabicPeriod"/>
                      </a:pPr>
                      <a:r>
                        <a:rPr lang="en-US" sz="1000" b="0" spc="20" baseline="0" dirty="0" smtClean="0">
                          <a:solidFill>
                            <a:srgbClr val="231F20"/>
                          </a:solidFill>
                          <a:latin typeface="+mn-lt"/>
                          <a:cs typeface="Calibri"/>
                        </a:rPr>
                        <a:t>Benchmarking data calls with six other state DOTs</a:t>
                      </a:r>
                    </a:p>
                    <a:p>
                      <a:pPr marL="299085" marR="1379855" indent="-228600" algn="just">
                        <a:lnSpc>
                          <a:spcPct val="100000"/>
                        </a:lnSpc>
                        <a:spcBef>
                          <a:spcPts val="0"/>
                        </a:spcBef>
                        <a:buFont typeface="+mj-lt"/>
                        <a:buAutoNum type="arabicPeriod"/>
                      </a:pPr>
                      <a:r>
                        <a:rPr lang="en-US" sz="1000" b="0" spc="20" baseline="0" dirty="0" smtClean="0">
                          <a:solidFill>
                            <a:srgbClr val="231F20"/>
                          </a:solidFill>
                          <a:latin typeface="+mn-lt"/>
                          <a:cs typeface="Calibri"/>
                        </a:rPr>
                        <a:t>KM annotated bibliography</a:t>
                      </a:r>
                    </a:p>
                    <a:p>
                      <a:pPr marL="299085" marR="1379855" indent="-228600" algn="just">
                        <a:lnSpc>
                          <a:spcPct val="100000"/>
                        </a:lnSpc>
                        <a:spcBef>
                          <a:spcPts val="0"/>
                        </a:spcBef>
                        <a:buFont typeface="+mj-lt"/>
                        <a:buAutoNum type="arabicPeriod"/>
                      </a:pPr>
                      <a:r>
                        <a:rPr lang="en-US" sz="1000" b="0" spc="20" baseline="0" dirty="0" smtClean="0">
                          <a:solidFill>
                            <a:srgbClr val="231F20"/>
                          </a:solidFill>
                          <a:latin typeface="+mn-lt"/>
                          <a:cs typeface="Calibri"/>
                        </a:rPr>
                        <a:t>VTrans employee exit questionnaire designed (under review)</a:t>
                      </a:r>
                      <a:endParaRPr lang="en-US" sz="1100" spc="-35" dirty="0" smtClean="0">
                        <a:solidFill>
                          <a:srgbClr val="231F20"/>
                        </a:solidFill>
                        <a:latin typeface="Palatino Linotype" panose="02040502050505030304" pitchFamily="18" charset="0"/>
                        <a:cs typeface="Garamond"/>
                      </a:endParaRP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N</a:t>
                      </a:r>
                      <a:r>
                        <a:rPr lang="en-US" sz="1400" b="1" spc="50" dirty="0" smtClean="0">
                          <a:solidFill>
                            <a:srgbClr val="231F20"/>
                          </a:solidFill>
                          <a:latin typeface="Franklin Gothic Book" panose="020B0503020102020204" pitchFamily="34" charset="0"/>
                          <a:cs typeface="Calibri"/>
                        </a:rPr>
                        <a:t>ext</a:t>
                      </a:r>
                      <a:r>
                        <a:rPr lang="en-US" sz="1400" b="1" spc="-50" dirty="0" smtClean="0">
                          <a:solidFill>
                            <a:srgbClr val="231F20"/>
                          </a:solidFill>
                          <a:latin typeface="Franklin Gothic Book" panose="020B0503020102020204" pitchFamily="34" charset="0"/>
                          <a:cs typeface="Calibri"/>
                        </a:rPr>
                        <a:t> </a:t>
                      </a:r>
                      <a:r>
                        <a:rPr lang="en-US" sz="1400" b="1" spc="35" dirty="0" smtClean="0">
                          <a:solidFill>
                            <a:srgbClr val="231F20"/>
                          </a:solidFill>
                          <a:latin typeface="Franklin Gothic Book" panose="020B0503020102020204" pitchFamily="34" charset="0"/>
                          <a:cs typeface="Calibri"/>
                        </a:rPr>
                        <a:t>Steps</a:t>
                      </a:r>
                      <a:endParaRPr lang="en-US" sz="1400" dirty="0">
                        <a:latin typeface="Franklin Gothic Book" panose="020B0503020102020204" pitchFamily="34" charset="0"/>
                        <a:cs typeface="Calibri"/>
                      </a:endParaRPr>
                    </a:p>
                    <a:p>
                      <a:pPr marL="70485" marR="0" indent="0" algn="l" defTabSz="914400" eaLnBrk="1" fontAlgn="auto" latinLnBrk="0" hangingPunct="1">
                        <a:lnSpc>
                          <a:spcPct val="100000"/>
                        </a:lnSpc>
                        <a:spcBef>
                          <a:spcPts val="65"/>
                        </a:spcBef>
                        <a:spcAft>
                          <a:spcPts val="0"/>
                        </a:spcAft>
                        <a:buClrTx/>
                        <a:buSzTx/>
                        <a:buFontTx/>
                        <a:buNone/>
                        <a:tabLst/>
                        <a:defRPr/>
                      </a:pPr>
                      <a:r>
                        <a:rPr lang="en-US" sz="1000" dirty="0" smtClean="0">
                          <a:solidFill>
                            <a:schemeClr val="tx1"/>
                          </a:solidFill>
                          <a:effectLst/>
                          <a:latin typeface="+mn-lt"/>
                          <a:ea typeface="+mn-ea"/>
                          <a:cs typeface="+mn-cs"/>
                        </a:rPr>
                        <a:t>Preliminary findings reveal a VTrans employee turnover rate similar to other state DOTs (11% in FY 16, 5.4% voluntary excluding retirements) with some areas and groups having higher turnover.  Reasons for staying employed at VTrans include benefits, job security and potential for advancement.  Supervisory issues and pay are primary reasons for leaving VTrans.  VTrans has some initial steps towards KM but much of the information is not organized in an easily retrievable manner.  Tacit knowledge seems to be at risk of being lost as employees leave the organization.</a:t>
                      </a:r>
                    </a:p>
                    <a:p>
                      <a:pPr marL="70485" marR="0" indent="0" algn="l" defTabSz="914400" eaLnBrk="1" fontAlgn="auto" latinLnBrk="0" hangingPunct="1">
                        <a:lnSpc>
                          <a:spcPct val="100000"/>
                        </a:lnSpc>
                        <a:spcBef>
                          <a:spcPts val="65"/>
                        </a:spcBef>
                        <a:spcAft>
                          <a:spcPts val="0"/>
                        </a:spcAft>
                        <a:buClrTx/>
                        <a:buSzTx/>
                        <a:buFontTx/>
                        <a:buNone/>
                        <a:tabLst/>
                        <a:defRPr/>
                      </a:pPr>
                      <a:endParaRPr lang="en-US" sz="1000" dirty="0" smtClean="0">
                        <a:solidFill>
                          <a:schemeClr val="tx1"/>
                        </a:solidFill>
                        <a:effectLst/>
                        <a:latin typeface="+mn-lt"/>
                        <a:ea typeface="+mn-ea"/>
                        <a:cs typeface="+mn-cs"/>
                      </a:endParaRPr>
                    </a:p>
                    <a:p>
                      <a:pPr marL="70485" marR="0" indent="0" algn="l" defTabSz="914400" eaLnBrk="1" fontAlgn="auto" latinLnBrk="0" hangingPunct="1">
                        <a:lnSpc>
                          <a:spcPct val="100000"/>
                        </a:lnSpc>
                        <a:spcBef>
                          <a:spcPts val="65"/>
                        </a:spcBef>
                        <a:spcAft>
                          <a:spcPts val="0"/>
                        </a:spcAft>
                        <a:buClrTx/>
                        <a:buSzTx/>
                        <a:buFontTx/>
                        <a:buNone/>
                        <a:tabLst/>
                        <a:defRPr/>
                      </a:pPr>
                      <a:r>
                        <a:rPr lang="en-US" sz="1000" dirty="0" smtClean="0">
                          <a:solidFill>
                            <a:schemeClr val="tx1"/>
                          </a:solidFill>
                          <a:effectLst/>
                          <a:latin typeface="+mn-lt"/>
                          <a:ea typeface="+mn-ea"/>
                          <a:cs typeface="+mn-cs"/>
                        </a:rPr>
                        <a:t>Next steps are to implement a short-term KM pilot project.  An outline for a KM Community of Practice has been developed and will be discussed with the TAC in early September.  Pending endorsement by the TAC, this will move ahead during October 2017 – April 2018 .  Exit questionnaire will be implemented in the same time frame.</a:t>
                      </a:r>
                    </a:p>
                    <a:p>
                      <a:pPr marL="70485" marR="5715" algn="l">
                        <a:lnSpc>
                          <a:spcPts val="1210"/>
                        </a:lnSpc>
                        <a:spcBef>
                          <a:spcPts val="960"/>
                        </a:spcBef>
                      </a:pPr>
                      <a:r>
                        <a:rPr lang="en-US" sz="1400" b="1" spc="20" dirty="0" smtClean="0">
                          <a:solidFill>
                            <a:srgbClr val="231F20"/>
                          </a:solidFill>
                          <a:latin typeface="Franklin Gothic Book" panose="020B0503020102020204" pitchFamily="34" charset="0"/>
                          <a:cs typeface="Calibri"/>
                        </a:rPr>
                        <a:t>P</a:t>
                      </a:r>
                      <a:r>
                        <a:rPr lang="en-US" sz="1400" b="1" spc="45" dirty="0" smtClean="0">
                          <a:solidFill>
                            <a:srgbClr val="231F20"/>
                          </a:solidFill>
                          <a:latin typeface="Franklin Gothic Book" panose="020B0503020102020204" pitchFamily="34" charset="0"/>
                          <a:cs typeface="Calibri"/>
                        </a:rPr>
                        <a:t>otential</a:t>
                      </a:r>
                      <a:r>
                        <a:rPr lang="en-US" sz="1400" b="1" spc="-45" dirty="0" smtClean="0">
                          <a:solidFill>
                            <a:srgbClr val="231F20"/>
                          </a:solidFill>
                          <a:latin typeface="Franklin Gothic Book" panose="020B0503020102020204" pitchFamily="34" charset="0"/>
                          <a:cs typeface="Calibri"/>
                        </a:rPr>
                        <a:t> </a:t>
                      </a:r>
                      <a:r>
                        <a:rPr lang="en-US" sz="1400" b="1" spc="40" dirty="0" smtClean="0">
                          <a:solidFill>
                            <a:srgbClr val="231F20"/>
                          </a:solidFill>
                          <a:latin typeface="Franklin Gothic Book" panose="020B0503020102020204" pitchFamily="34" charset="0"/>
                          <a:cs typeface="Calibri"/>
                        </a:rPr>
                        <a:t>Impacts</a:t>
                      </a:r>
                    </a:p>
                    <a:p>
                      <a:pPr marL="70485" marR="0" indent="0" algn="l" defTabSz="914400" eaLnBrk="1" fontAlgn="auto" latinLnBrk="0" hangingPunct="1">
                        <a:lnSpc>
                          <a:spcPct val="100000"/>
                        </a:lnSpc>
                        <a:spcBef>
                          <a:spcPts val="65"/>
                        </a:spcBef>
                        <a:spcAft>
                          <a:spcPts val="0"/>
                        </a:spcAft>
                        <a:buClrTx/>
                        <a:buSzTx/>
                        <a:buFontTx/>
                        <a:buNone/>
                        <a:tabLst/>
                        <a:defRPr/>
                      </a:pPr>
                      <a:r>
                        <a:rPr lang="en-US" sz="1000" dirty="0" smtClean="0">
                          <a:solidFill>
                            <a:schemeClr val="tx1"/>
                          </a:solidFill>
                          <a:effectLst/>
                          <a:latin typeface="+mn-lt"/>
                          <a:ea typeface="+mn-ea"/>
                          <a:cs typeface="+mn-cs"/>
                        </a:rPr>
                        <a:t>Findings from this project will help inform employee retention at VTrans and help establish a model for knowledge capture that minimizes the impact of employee turnover.</a:t>
                      </a:r>
                    </a:p>
                    <a:p>
                      <a:pPr marL="70485" marR="5715" algn="l">
                        <a:lnSpc>
                          <a:spcPts val="1210"/>
                        </a:lnSpc>
                        <a:spcBef>
                          <a:spcPts val="960"/>
                        </a:spcBef>
                      </a:pPr>
                      <a:endParaRPr lang="en-US" sz="1400" dirty="0">
                        <a:latin typeface="Franklin Gothic Book" panose="020B05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xmlns="" val="10003"/>
                  </a:ext>
                </a:extLst>
              </a:tr>
            </a:tbl>
          </a:graphicData>
        </a:graphic>
      </p:graphicFrame>
      <p:pic>
        <p:nvPicPr>
          <p:cNvPr id="30" name="Picture 29"/>
          <p:cNvPicPr>
            <a:picLocks noChangeAspect="1"/>
          </p:cNvPicPr>
          <p:nvPr/>
        </p:nvPicPr>
        <p:blipFill>
          <a:blip r:embed="rId5"/>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a:latin typeface="Franklin Gothic Medium" panose="020B0603020102020204" pitchFamily="34" charset="0"/>
              </a:rPr>
              <a:t>2017 Research</a:t>
            </a:r>
          </a:p>
          <a:p>
            <a:pPr algn="ctr"/>
            <a:r>
              <a:rPr lang="en-US" b="1" dirty="0">
                <a:latin typeface="Franklin Gothic Medium" panose="020B0603020102020204" pitchFamily="34" charset="0"/>
              </a:rPr>
              <a:t>Symposium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E23TXWV46JPD-235135430-27</_dlc_DocId>
    <_dlc_DocIdUrl xmlns="22ec0dd7-095b-41f2-b8b8-a624496b8c6b">
      <Url>https://outside.vermont.gov/agency/VTRANS/external/docs/_layouts/15/DocIdRedir.aspx?ID=E23TXWV46JPD-235135430-27</Url>
      <Description>E23TXWV46JPD-235135430-27</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2A54B8-936E-4595-9EAE-C202D0B8790C}"/>
</file>

<file path=customXml/itemProps2.xml><?xml version="1.0" encoding="utf-8"?>
<ds:datastoreItem xmlns:ds="http://schemas.openxmlformats.org/officeDocument/2006/customXml" ds:itemID="{85B1982E-7287-4AAC-A68A-6D28F6922E2C}"/>
</file>

<file path=customXml/itemProps3.xml><?xml version="1.0" encoding="utf-8"?>
<ds:datastoreItem xmlns:ds="http://schemas.openxmlformats.org/officeDocument/2006/customXml" ds:itemID="{C51DBE4C-5E58-4692-9579-0CDBAECC4FA2}"/>
</file>

<file path=customXml/itemProps4.xml><?xml version="1.0" encoding="utf-8"?>
<ds:datastoreItem xmlns:ds="http://schemas.openxmlformats.org/officeDocument/2006/customXml" ds:itemID="{A378F255-F906-475F-877C-0D27AC801CCF}"/>
</file>

<file path=docProps/app.xml><?xml version="1.0" encoding="utf-8"?>
<Properties xmlns="http://schemas.openxmlformats.org/officeDocument/2006/extended-properties" xmlns:vt="http://schemas.openxmlformats.org/officeDocument/2006/docPropsVTypes">
  <Template/>
  <TotalTime>832</TotalTime>
  <Words>711</Words>
  <Application>Microsoft Office PowerPoint</Application>
  <PresentationFormat>Custom</PresentationFormat>
  <Paragraphs>44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Julie Dowds</cp:lastModifiedBy>
  <cp:revision>39</cp:revision>
  <cp:lastPrinted>2017-07-31T17:57:21Z</cp:lastPrinted>
  <dcterms:created xsi:type="dcterms:W3CDTF">2016-10-05T18:36:23Z</dcterms:created>
  <dcterms:modified xsi:type="dcterms:W3CDTF">2017-09-05T20:17:31Z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f5686dfc-b28f-40aa-a9ac-1f871ff04281</vt:lpwstr>
  </property>
</Properties>
</file>